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930E13-1FA6-4145-84F9-DFCE537D27EE}">
  <a:tblStyle styleId="{FC930E13-1FA6-4145-84F9-DFCE537D27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253bae382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253bae382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I’m a product manager for JP Morgan chase working in the Onyx unit. I will present a addition to the Chase pay app.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253bae382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253bae382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There is a growth in customer demand, more people around the world is using cryptocurrencies.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will allow us to pass saving to the customer in fees.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Our customers will be able to send crypto and review the blockchain information on their mobile app.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253bae38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253bae38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 </a:t>
            </a:r>
            <a:r>
              <a:rPr lang="en"/>
              <a:t>recommend</a:t>
            </a:r>
            <a:r>
              <a:rPr lang="en"/>
              <a:t> that we </a:t>
            </a:r>
            <a:r>
              <a:rPr lang="en"/>
              <a:t>integrate cryptocurrency e-wallets into our existing platforms to give our clients a more robust product offering.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company spends around a 11 billion a year on blockchain technology, have partnerships with fintech firms  and been studying it for several years  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253bae38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253bae38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bc69b684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bc69b684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Connecting to several e-wallet’s: There are several e-wallet’s the app will connect to the most popular wallets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 crypto news: This will allow active users to be aware of industry news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Blockchain data: Allow my users to look at mining data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Buy fractional shares: Users will want the option to buy a share of certain type of currency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bc69b684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abc69b684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991622e53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991622e53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b89c8a74a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b89c8a74a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91622e53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991622e53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b253bae382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b253bae382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253bae382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b253bae38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At </a:t>
            </a:r>
            <a:r>
              <a:rPr lang="en">
                <a:solidFill>
                  <a:schemeClr val="dk1"/>
                </a:solidFill>
              </a:rPr>
              <a:t>its</a:t>
            </a:r>
            <a:r>
              <a:rPr lang="en">
                <a:solidFill>
                  <a:schemeClr val="dk1"/>
                </a:solidFill>
              </a:rPr>
              <a:t> peak in 2014 blockbuster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employed 84,300 people worldwide and had 9,094 stores. Netflix approached in 2000 about an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acquisition to be a online subsidiary but they was rejected.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Kodak develop the first digital camera in 1975, </a:t>
            </a:r>
            <a:r>
              <a:rPr lang="en">
                <a:solidFill>
                  <a:schemeClr val="dk1"/>
                </a:solidFill>
                <a:highlight>
                  <a:srgbClr val="F9FAFD"/>
                </a:highlight>
              </a:rPr>
              <a:t>the leaders of Kodak failed to see digital photography as a disruptive technology. They denied the digital photography revolution for too long. A former VP is on record saying management thought it was a cute idea. we could not get approval to launch or sell it because of fear of the effects on the film market.</a:t>
            </a:r>
            <a:endParaRPr>
              <a:solidFill>
                <a:schemeClr val="dk1"/>
              </a:solidFill>
              <a:highlight>
                <a:srgbClr val="F9FAFD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9FAFD"/>
                </a:highlight>
              </a:rPr>
              <a:t>For JP Morgan not to go down the path of blockbuster and Kodak we must embrace innovation. Cryptocurrency is the innovation happening in our industry right now. </a:t>
            </a:r>
            <a:endParaRPr>
              <a:solidFill>
                <a:schemeClr val="dk1"/>
              </a:solidFill>
              <a:highlight>
                <a:srgbClr val="F9FAFD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abc69b684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abc69b684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Digital: Cryptocurrencies are completely native to the internet. They have no physical form - although people do like to create little physical bitcoins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Cryptography-The art of writing (encrypting) and solving (decrypting) information for security purposes.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Char char="●"/>
            </a:pPr>
            <a:r>
              <a:rPr lang="en"/>
              <a:t>BlockChain-The </a:t>
            </a:r>
            <a:r>
              <a:rPr lang="en"/>
              <a:t>technology</a:t>
            </a:r>
            <a:r>
              <a:rPr lang="en"/>
              <a:t> behind cryptocurrency is called blockchain is, very simply, an online record of transactions. It is a distributed ledger system which keeps a record of every transaction which gets add to a block.   </a:t>
            </a:r>
            <a:r>
              <a:rPr lang="en">
                <a:solidFill>
                  <a:srgbClr val="333333"/>
                </a:solidFill>
                <a:highlight>
                  <a:srgbClr val="F2F5F8"/>
                </a:highlight>
              </a:rPr>
              <a:t> </a:t>
            </a:r>
            <a:endParaRPr>
              <a:solidFill>
                <a:srgbClr val="333333"/>
              </a:solidFill>
              <a:highlight>
                <a:srgbClr val="F2F5F8"/>
              </a:highlight>
            </a:endParaRPr>
          </a:p>
          <a:p>
            <a:pPr indent="0" lvl="0" marL="457200" rtl="0" algn="l">
              <a:spcBef>
                <a:spcPts val="17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2F5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50">
              <a:solidFill>
                <a:srgbClr val="333333"/>
              </a:solidFill>
              <a:highlight>
                <a:srgbClr val="F2F5F8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fdd2d17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fdd2d17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Not controlled by the government-</a:t>
            </a:r>
            <a:r>
              <a:rPr lang="en">
                <a:solidFill>
                  <a:schemeClr val="dk1"/>
                </a:solidFill>
                <a:highlight>
                  <a:srgbClr val="F2F5F8"/>
                </a:highlight>
              </a:rPr>
              <a:t>People in unstable countries where currencies are volatile can use cryptocurrencies as an alternative way to buy goods and services.</a:t>
            </a:r>
            <a:endParaRPr>
              <a:solidFill>
                <a:schemeClr val="dk1"/>
              </a:solidFill>
              <a:highlight>
                <a:srgbClr val="F2F5F8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2F5F8"/>
                </a:highlight>
              </a:rPr>
              <a:t>In the eyes of the federal government crypto is legal. </a:t>
            </a:r>
            <a:endParaRPr>
              <a:solidFill>
                <a:schemeClr val="dk1"/>
              </a:solidFill>
              <a:highlight>
                <a:srgbClr val="F2F5F8"/>
              </a:highlight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2F5F8"/>
                </a:highlight>
              </a:rPr>
              <a:t>Bitcoin began it all: The first cryptocurrency widely adopted was bitcoin, created in 2009 by the fictitious person or group Satoshi Nakamoto</a:t>
            </a:r>
            <a:endParaRPr>
              <a:solidFill>
                <a:schemeClr val="dk1"/>
              </a:solidFill>
              <a:highlight>
                <a:srgbClr val="F2F5F8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253bae382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253bae382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Both financial institutions and their non-banking competitors face the risk that payment processing and other services could be disrupted by technologies, such as cryptocurrencies, that require no intermediation.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Fintech firms are is a major threat to the bank in the </a:t>
            </a:r>
            <a:r>
              <a:rPr lang="en">
                <a:solidFill>
                  <a:schemeClr val="dk1"/>
                </a:solidFill>
              </a:rPr>
              <a:t>world of payments.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Fintech startups have spent the past few years catching up to legacy financial institutions, but it was the pandemic that accelerated the change and closed the gap. An increase in e-commerce and digital payments during the pandemic, coupled with an injection of government stimulus to consumers, fueled revenue growth at Square and its fintech companions. 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991622e53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991622e53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171717"/>
                </a:solidFill>
              </a:rPr>
              <a:t>Paypal and Square has surpassed our banking competitors by market cap. We our the only bank to be bigger than paypal by market cap. </a:t>
            </a:r>
            <a:endParaRPr>
              <a:solidFill>
                <a:srgbClr val="171717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>
                <a:solidFill>
                  <a:srgbClr val="171717"/>
                </a:solidFill>
              </a:rPr>
              <a:t>Amazon and Apple is a major isk to the bank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Now, more than ever, banks are well positioned to better understand and embrace crypto rather than segment all crypto as ‘bad’ or high-risk.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digital currencies is a new forms of competition that could, quite literally, give the bank a run for its money.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88770ab7d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88770ab7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mobile payment market has more than doubled from $459 billion in 2015 to $1 trillion in 2019.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This makes the </a:t>
            </a:r>
            <a:r>
              <a:rPr lang="en"/>
              <a:t>total addressable market </a:t>
            </a:r>
            <a:r>
              <a:rPr lang="en"/>
              <a:t>(TAM) for the money transfer industry is $1 trillion.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Serviceable Available Market (SAM) shows the amount of our market where our client’s based.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Serviceable Obtainable Market (SOM) the potential in the short/medium term that we can realistically obtain with the resources that we are going to invest in obtaining clients. 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aa02e6f25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aa02e6f25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Trends we notice by having conversations with our clients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Only">
  <p:cSld name="CUSTOM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457200" y="280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132" name="Google Shape;132;p13"/>
          <p:cNvSpPr/>
          <p:nvPr/>
        </p:nvSpPr>
        <p:spPr>
          <a:xfrm>
            <a:off x="564165" y="223687"/>
            <a:ext cx="302700" cy="56700"/>
          </a:xfrm>
          <a:prstGeom prst="rect">
            <a:avLst/>
          </a:prstGeom>
          <a:solidFill>
            <a:srgbClr val="ED332F"/>
          </a:solidFill>
          <a:ln>
            <a:noFill/>
          </a:ln>
        </p:spPr>
        <p:txBody>
          <a:bodyPr anchorCtr="0" anchor="ctr" bIns="64325" lIns="64325" spcFirstLastPara="1" rIns="64325" wrap="square" tIns="643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4572000" y="4712925"/>
            <a:ext cx="3691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●"/>
              <a:defRPr sz="9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Font typeface="Proxima Nova"/>
              <a:buChar char="○"/>
              <a:defRPr sz="9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Font typeface="Proxima Nova"/>
              <a:buChar char="■"/>
              <a:defRPr sz="9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457200" y="4662725"/>
            <a:ext cx="2372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buNone/>
              <a:defRPr sz="9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| © 2020 General Assembly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9AD4C"/>
          </p15:clr>
        </p15:guide>
        <p15:guide id="2" pos="2880">
          <p15:clr>
            <a:srgbClr val="F9AD4C"/>
          </p15:clr>
        </p15:guide>
        <p15:guide id="3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0" y="0"/>
            <a:ext cx="35127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 txBox="1"/>
          <p:nvPr>
            <p:ph type="title"/>
          </p:nvPr>
        </p:nvSpPr>
        <p:spPr>
          <a:xfrm>
            <a:off x="311700" y="307825"/>
            <a:ext cx="2631900" cy="4316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4011825" y="364950"/>
            <a:ext cx="4850400" cy="4259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D4E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15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5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7">
  <p:cSld name="AUTOLAYOUT_9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747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546E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6"/>
          <p:cNvSpPr/>
          <p:nvPr/>
        </p:nvSpPr>
        <p:spPr>
          <a:xfrm>
            <a:off x="6795047" y="17628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B0BE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6"/>
          <p:cNvSpPr/>
          <p:nvPr/>
        </p:nvSpPr>
        <p:spPr>
          <a:xfrm>
            <a:off x="6795047" y="32369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B0BEC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" name="Google Shape;152;p16"/>
          <p:cNvCxnSpPr/>
          <p:nvPr/>
        </p:nvCxnSpPr>
        <p:spPr>
          <a:xfrm>
            <a:off x="4895600" y="1835251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B0BE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3" name="Google Shape;153;p16"/>
          <p:cNvCxnSpPr/>
          <p:nvPr/>
        </p:nvCxnSpPr>
        <p:spPr>
          <a:xfrm>
            <a:off x="4895600" y="3309475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B0BE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16"/>
          <p:cNvSpPr txBox="1"/>
          <p:nvPr>
            <p:ph type="title"/>
          </p:nvPr>
        </p:nvSpPr>
        <p:spPr>
          <a:xfrm>
            <a:off x="312850" y="482100"/>
            <a:ext cx="3942600" cy="4179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4890475" y="482100"/>
            <a:ext cx="3942600" cy="123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2" type="body"/>
          </p:nvPr>
        </p:nvSpPr>
        <p:spPr>
          <a:xfrm>
            <a:off x="4895600" y="1956188"/>
            <a:ext cx="3942600" cy="123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3" type="body"/>
          </p:nvPr>
        </p:nvSpPr>
        <p:spPr>
          <a:xfrm>
            <a:off x="4890475" y="3430250"/>
            <a:ext cx="3942600" cy="123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1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7"/>
          <p:cNvCxnSpPr/>
          <p:nvPr/>
        </p:nvCxnSpPr>
        <p:spPr>
          <a:xfrm>
            <a:off x="694275" y="759163"/>
            <a:ext cx="959400" cy="9594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p17"/>
          <p:cNvCxnSpPr/>
          <p:nvPr/>
        </p:nvCxnSpPr>
        <p:spPr>
          <a:xfrm>
            <a:off x="7490325" y="759163"/>
            <a:ext cx="959400" cy="9594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17"/>
          <p:cNvSpPr txBox="1"/>
          <p:nvPr>
            <p:ph type="title"/>
          </p:nvPr>
        </p:nvSpPr>
        <p:spPr>
          <a:xfrm>
            <a:off x="1841500" y="759174"/>
            <a:ext cx="5460900" cy="95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694275" y="2358750"/>
            <a:ext cx="3640800" cy="248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2" type="body"/>
          </p:nvPr>
        </p:nvSpPr>
        <p:spPr>
          <a:xfrm>
            <a:off x="4808925" y="2358750"/>
            <a:ext cx="3640800" cy="2482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13"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24E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8"/>
          <p:cNvCxnSpPr/>
          <p:nvPr/>
        </p:nvCxnSpPr>
        <p:spPr>
          <a:xfrm>
            <a:off x="311700" y="312013"/>
            <a:ext cx="670500" cy="670200"/>
          </a:xfrm>
          <a:prstGeom prst="straightConnector1">
            <a:avLst/>
          </a:prstGeom>
          <a:noFill/>
          <a:ln cap="flat" cmpd="sng" w="9525">
            <a:solidFill>
              <a:srgbClr val="F6F2D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" name="Google Shape;170;p18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●"/>
              <a:defRPr sz="1000">
                <a:solidFill>
                  <a:srgbClr val="F6F2D2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6F2D2"/>
              </a:buClr>
              <a:buSzPts val="1000"/>
              <a:buChar char="○"/>
              <a:defRPr sz="1000">
                <a:solidFill>
                  <a:srgbClr val="F6F2D2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6F2D2"/>
              </a:buClr>
              <a:buSzPts val="1000"/>
              <a:buChar char="■"/>
              <a:defRPr sz="1000">
                <a:solidFill>
                  <a:srgbClr val="F6F2D2"/>
                </a:solidFill>
              </a:defRPr>
            </a:lvl9pPr>
          </a:lstStyle>
          <a:p/>
        </p:txBody>
      </p:sp>
      <p:sp>
        <p:nvSpPr>
          <p:cNvPr id="172" name="Google Shape;1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15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9"/>
          <p:cNvSpPr/>
          <p:nvPr/>
        </p:nvSpPr>
        <p:spPr>
          <a:xfrm>
            <a:off x="3341300" y="314875"/>
            <a:ext cx="5486400" cy="45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3341300" y="314875"/>
            <a:ext cx="5486400" cy="1134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 sz="1400">
                <a:solidFill>
                  <a:srgbClr val="666666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  <a:defRPr sz="1200">
                <a:solidFill>
                  <a:srgbClr val="666666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200"/>
              <a:buChar char="○"/>
              <a:defRPr sz="1200">
                <a:solidFill>
                  <a:srgbClr val="666666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200"/>
              <a:buChar char="■"/>
              <a:defRPr sz="12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80" name="Google Shape;1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AUTOLAYOUT_16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0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6" name="Google Shape;18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6">
  <p:cSld name="AUTOLAYOUT_17"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1"/>
          <p:cNvSpPr txBox="1"/>
          <p:nvPr>
            <p:ph type="ctrTitle"/>
          </p:nvPr>
        </p:nvSpPr>
        <p:spPr>
          <a:xfrm>
            <a:off x="339450" y="1693050"/>
            <a:ext cx="4756200" cy="13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rgbClr val="DFE9FB"/>
                </a:solidFill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339575" y="3088350"/>
            <a:ext cx="4756200" cy="36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rgbClr val="DFE9FB"/>
                </a:solidFill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16276" l="0" r="0" t="16269"/>
          <a:stretch/>
        </p:blipFill>
        <p:spPr>
          <a:xfrm>
            <a:off x="5723275" y="841155"/>
            <a:ext cx="3420729" cy="173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2390" l="0" r="0" t="2380"/>
          <a:stretch/>
        </p:blipFill>
        <p:spPr>
          <a:xfrm>
            <a:off x="5723275" y="2647955"/>
            <a:ext cx="3420734" cy="173059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>
            <p:ph type="ctrTitle"/>
          </p:nvPr>
        </p:nvSpPr>
        <p:spPr>
          <a:xfrm>
            <a:off x="339450" y="1693050"/>
            <a:ext cx="4756200" cy="13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Chase Mobile App Addition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9" name="Google Shape;199;p22"/>
          <p:cNvSpPr txBox="1"/>
          <p:nvPr>
            <p:ph idx="1" type="subTitle"/>
          </p:nvPr>
        </p:nvSpPr>
        <p:spPr>
          <a:xfrm>
            <a:off x="339575" y="3088350"/>
            <a:ext cx="4756200" cy="3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Marc A. Louis-Charles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1"/>
          <p:cNvPicPr preferRelativeResize="0"/>
          <p:nvPr/>
        </p:nvPicPr>
        <p:blipFill rotWithShape="1">
          <a:blip r:embed="rId3">
            <a:alphaModFix/>
          </a:blip>
          <a:srcRect b="0" l="12586" r="12586" t="0"/>
          <a:stretch/>
        </p:blipFill>
        <p:spPr>
          <a:xfrm>
            <a:off x="3278400" y="0"/>
            <a:ext cx="586560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1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I need a way to transfer cryptocurrencies in the United States and overseas to other people using our Chase pay mobile app because I need a secure way to complete these transactions. I would like to save money on fees when I complete a transaction.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We</a:t>
            </a:r>
            <a:r>
              <a:rPr lang="en" sz="1400">
                <a:solidFill>
                  <a:srgbClr val="000000"/>
                </a:solidFill>
              </a:rPr>
              <a:t> believe that by allowing our customers to pay using crypto and send crypto currencies overseas. Implementing crypto e-wallets into our existing Chase </a:t>
            </a:r>
            <a:r>
              <a:rPr lang="en" sz="1400">
                <a:solidFill>
                  <a:srgbClr val="000000"/>
                </a:solidFill>
              </a:rPr>
              <a:t>mobile</a:t>
            </a:r>
            <a:r>
              <a:rPr lang="en" sz="1400">
                <a:solidFill>
                  <a:srgbClr val="000000"/>
                </a:solidFill>
              </a:rPr>
              <a:t> banking app.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It will allow the customers have a central place to do a safe cashless transactions without the need to pay high fees.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8" name="Google Shape;298;p32"/>
          <p:cNvSpPr txBox="1"/>
          <p:nvPr>
            <p:ph type="title"/>
          </p:nvPr>
        </p:nvSpPr>
        <p:spPr>
          <a:xfrm>
            <a:off x="1297500" y="393750"/>
            <a:ext cx="37497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575" y="138575"/>
            <a:ext cx="3081900" cy="23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5684776" y="2930700"/>
            <a:ext cx="331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do not want to end up like kodak once a leader in its industry now a follower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296725" y="127375"/>
            <a:ext cx="4024500" cy="175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Target Audience</a:t>
            </a:r>
            <a:r>
              <a:rPr lang="en"/>
              <a:t> </a:t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4890475" y="482100"/>
            <a:ext cx="3942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target audience is tech savvy customers in the age range of  25-45 year old.</a:t>
            </a:r>
            <a:endParaRPr/>
          </a:p>
        </p:txBody>
      </p:sp>
      <p:sp>
        <p:nvSpPr>
          <p:cNvPr id="307" name="Google Shape;307;p33"/>
          <p:cNvSpPr txBox="1"/>
          <p:nvPr>
            <p:ph idx="2" type="body"/>
          </p:nvPr>
        </p:nvSpPr>
        <p:spPr>
          <a:xfrm>
            <a:off x="4895600" y="1956188"/>
            <a:ext cx="3942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product will focus on early adopters to late majority users of cryptocurrency. </a:t>
            </a:r>
            <a:endParaRPr/>
          </a:p>
        </p:txBody>
      </p:sp>
      <p:sp>
        <p:nvSpPr>
          <p:cNvPr id="308" name="Google Shape;308;p33"/>
          <p:cNvSpPr txBox="1"/>
          <p:nvPr>
            <p:ph idx="3" type="body"/>
          </p:nvPr>
        </p:nvSpPr>
        <p:spPr>
          <a:xfrm>
            <a:off x="4890475" y="3430250"/>
            <a:ext cx="39426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JPMorgan Chase counts 51 million active digital customers as of Q2 2019, 35.4 million of whom use mobile banking. </a:t>
            </a:r>
            <a:endParaRPr/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25" y="2450050"/>
            <a:ext cx="3374376" cy="242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Wireframing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Going into Coinbase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775"/>
            <a:ext cx="8924851" cy="352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Wireframing 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: Sending and Receiving Cryptocurrencies</a:t>
            </a:r>
            <a:endParaRPr b="1" sz="21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199" cy="35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107200" y="105100"/>
            <a:ext cx="69999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Roadmaps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75" y="1324725"/>
            <a:ext cx="8814000" cy="36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Success- </a:t>
            </a:r>
            <a:r>
              <a:rPr lang="en">
                <a:solidFill>
                  <a:schemeClr val="dk1"/>
                </a:solidFill>
              </a:rPr>
              <a:t>OKRs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33" name="Google Shape;333;p37"/>
          <p:cNvGraphicFramePr/>
          <p:nvPr/>
        </p:nvGraphicFramePr>
        <p:xfrm>
          <a:off x="457188" y="15860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{FC930E13-1FA6-4145-84F9-DFCE537D27EE}</a:tableStyleId>
              </a:tblPr>
              <a:tblGrid>
                <a:gridCol w="2701100"/>
                <a:gridCol w="2701100"/>
                <a:gridCol w="2757050"/>
              </a:tblGrid>
              <a:tr h="362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Objective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Key Results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  <a:tc hMerge="1"/>
              </a:tr>
              <a:tr h="34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4043"/>
                          </a:solidFill>
                          <a:highlight>
                            <a:srgbClr val="FFFFFF"/>
                          </a:highlight>
                        </a:rPr>
                        <a:t>Grow our business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Reduce monthly churn rate by 3% to 4 %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Grow monthly revenue by 200k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  <a:tr h="50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Increase engagement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Simplify user journey into the app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Enhance the features of the chase pay app 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highlight>
                            <a:srgbClr val="FFFFFF"/>
                          </a:highlight>
                        </a:rPr>
                        <a:t>Successfully launch updated version of Chase App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Get more than 300k new account sign ups</a:t>
                      </a:r>
                      <a:endParaRPr sz="11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1A1A1A"/>
                          </a:solidFill>
                          <a:highlight>
                            <a:srgbClr val="FFFFFF"/>
                          </a:highlight>
                        </a:rPr>
                        <a:t>Please our customers</a:t>
                      </a:r>
                      <a:endParaRPr sz="1100">
                        <a:solidFill>
                          <a:srgbClr val="1A1A1A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73737"/>
                          </a:solidFill>
                          <a:highlight>
                            <a:srgbClr val="FFFFFF"/>
                          </a:highlight>
                        </a:rPr>
                        <a:t>Collect feedback from 20 customers/month</a:t>
                      </a:r>
                      <a:endParaRPr sz="1100">
                        <a:solidFill>
                          <a:srgbClr val="373737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73737"/>
                          </a:solidFill>
                          <a:highlight>
                            <a:srgbClr val="FFFFFF"/>
                          </a:highlight>
                        </a:rPr>
                        <a:t>Maintain a NPS of 9</a:t>
                      </a:r>
                      <a:endParaRPr sz="1100">
                        <a:solidFill>
                          <a:srgbClr val="373737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348300" y="428200"/>
            <a:ext cx="2351400" cy="43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3539325" y="593900"/>
            <a:ext cx="5090400" cy="40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Innovation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is Cryptocurrency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Risks to the company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Wireframes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roadmaps 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"/>
              <a:t>OKRs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2490600" cy="6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Innovation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325" y="2886800"/>
            <a:ext cx="2649476" cy="11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/>
        </p:nvSpPr>
        <p:spPr>
          <a:xfrm>
            <a:off x="3245750" y="4293575"/>
            <a:ext cx="17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Defunct by 2010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138550" y="1475149"/>
            <a:ext cx="2695800" cy="952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Innovation distinguishes between a leader and a follower-Steve Jobs</a:t>
            </a:r>
            <a:r>
              <a:rPr lang="en">
                <a:solidFill>
                  <a:schemeClr val="lt1"/>
                </a:solidFill>
              </a:rPr>
              <a:t> </a:t>
            </a:r>
            <a:endParaRPr sz="1200"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855" y="2795275"/>
            <a:ext cx="1650050" cy="2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100" y="114463"/>
            <a:ext cx="3626900" cy="260483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4"/>
          <p:cNvSpPr txBox="1"/>
          <p:nvPr/>
        </p:nvSpPr>
        <p:spPr>
          <a:xfrm>
            <a:off x="6213488" y="2886800"/>
            <a:ext cx="21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Filed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bankruptcy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in 2012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305225" y="216375"/>
            <a:ext cx="3745500" cy="5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What is cryptocurrency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25" y="795375"/>
            <a:ext cx="2711799" cy="15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/>
          <p:nvPr>
            <p:ph idx="2" type="body"/>
          </p:nvPr>
        </p:nvSpPr>
        <p:spPr>
          <a:xfrm>
            <a:off x="772300" y="2347500"/>
            <a:ext cx="31278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 cryptocurrency is a digital currency.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Cryptocurrency uses cryptography to create coins and secure transactions.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There are more than 2,000 cryptocurrencies.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72700"/>
            <a:ext cx="3938826" cy="33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18371" r="18365" t="0"/>
          <a:stretch/>
        </p:blipFill>
        <p:spPr>
          <a:xfrm>
            <a:off x="3278400" y="0"/>
            <a:ext cx="586560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6"/>
          <p:cNvSpPr txBox="1"/>
          <p:nvPr>
            <p:ph type="title"/>
          </p:nvPr>
        </p:nvSpPr>
        <p:spPr>
          <a:xfrm>
            <a:off x="311700" y="1028075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cryptocurrency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311700" y="1940650"/>
            <a:ext cx="2655000" cy="30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Cryptocurrency is not backed by a central bank or government to control or manage them.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US Treasury classified cryptocurrency as a convertible decentralized virtual currency in 2013.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Under federal law cryptocurrency is defined as a commodity.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 rotWithShape="1">
          <a:blip r:embed="rId3">
            <a:alphaModFix amt="60000"/>
          </a:blip>
          <a:srcRect b="0" l="27225" r="27225" t="0"/>
          <a:stretch/>
        </p:blipFill>
        <p:spPr>
          <a:xfrm>
            <a:off x="0" y="0"/>
            <a:ext cx="35126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type="title"/>
          </p:nvPr>
        </p:nvSpPr>
        <p:spPr>
          <a:xfrm>
            <a:off x="3640300" y="161075"/>
            <a:ext cx="4785600" cy="10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Risks to the company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38" name="Google Shape;238;p27"/>
          <p:cNvSpPr txBox="1"/>
          <p:nvPr>
            <p:ph idx="1" type="body"/>
          </p:nvPr>
        </p:nvSpPr>
        <p:spPr>
          <a:xfrm>
            <a:off x="4023675" y="1691325"/>
            <a:ext cx="48387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JPMorgan Chase needs to spend more to modify or adapt its products to attract and retain clients and customers.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We need to match products and services offered by our competitors.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The current crypto asset market cap is well over 272 billion dollars.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6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Market and competitive Landscape</a:t>
            </a:r>
            <a:endParaRPr b="1">
              <a:solidFill>
                <a:srgbClr val="000000"/>
              </a:solidFill>
            </a:endParaRPr>
          </a:p>
        </p:txBody>
      </p:sp>
      <p:graphicFrame>
        <p:nvGraphicFramePr>
          <p:cNvPr id="244" name="Google Shape;244;p28"/>
          <p:cNvGraphicFramePr/>
          <p:nvPr/>
        </p:nvGraphicFramePr>
        <p:xfrm>
          <a:off x="1078838" y="15135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{FC930E13-1FA6-4145-84F9-DFCE537D27EE}</a:tableStyleId>
              </a:tblPr>
              <a:tblGrid>
                <a:gridCol w="914750"/>
                <a:gridCol w="1540975"/>
                <a:gridCol w="1540975"/>
                <a:gridCol w="1540975"/>
                <a:gridCol w="1540975"/>
              </a:tblGrid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Chase Pay</a:t>
                      </a:r>
                      <a:endParaRPr b="1" sz="12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PayPal</a:t>
                      </a:r>
                      <a:endParaRPr b="1" sz="12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Square Cash App</a:t>
                      </a:r>
                      <a:endParaRPr b="1" sz="12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Pay</a:t>
                      </a:r>
                      <a:endParaRPr b="1" sz="1200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51B24"/>
                    </a:solidFill>
                  </a:tcPr>
                </a:tc>
              </a:tr>
              <a:tr h="5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Website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599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Connects to Facebook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5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User have profiles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  <a:tr h="55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Partners</a:t>
                      </a:r>
                      <a:endParaRPr b="1"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 anchor="ctr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45" name="Google Shape;245;p28"/>
          <p:cNvSpPr/>
          <p:nvPr/>
        </p:nvSpPr>
        <p:spPr>
          <a:xfrm>
            <a:off x="2597650" y="20485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/>
          <p:nvPr/>
        </p:nvSpPr>
        <p:spPr>
          <a:xfrm>
            <a:off x="2639050" y="385642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/>
          <p:nvPr/>
        </p:nvSpPr>
        <p:spPr>
          <a:xfrm>
            <a:off x="2639050" y="32326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/>
          <p:nvPr/>
        </p:nvSpPr>
        <p:spPr>
          <a:xfrm>
            <a:off x="4252375" y="2571750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4256750" y="1926463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4273650" y="3232663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4324750" y="37992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8"/>
          <p:cNvSpPr/>
          <p:nvPr/>
        </p:nvSpPr>
        <p:spPr>
          <a:xfrm>
            <a:off x="7345600" y="32326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7345600" y="37992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5779675" y="379927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5804650" y="2608925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8"/>
          <p:cNvSpPr/>
          <p:nvPr/>
        </p:nvSpPr>
        <p:spPr>
          <a:xfrm>
            <a:off x="5761850" y="1926450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7266950" y="1983350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>
            <a:off x="5761850" y="3232663"/>
            <a:ext cx="399600" cy="393600"/>
          </a:xfrm>
          <a:prstGeom prst="ellipse">
            <a:avLst/>
          </a:prstGeom>
          <a:solidFill>
            <a:srgbClr val="017991"/>
          </a:solidFill>
          <a:ln cap="flat" cmpd="sng" w="9525">
            <a:solidFill>
              <a:srgbClr val="E51B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Market Estimation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264" name="Google Shape;26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65" name="Google Shape;265;p29"/>
          <p:cNvGrpSpPr/>
          <p:nvPr/>
        </p:nvGrpSpPr>
        <p:grpSpPr>
          <a:xfrm>
            <a:off x="5020138" y="982091"/>
            <a:ext cx="3666671" cy="3541753"/>
            <a:chOff x="2603172" y="853086"/>
            <a:chExt cx="4228660" cy="4015593"/>
          </a:xfrm>
        </p:grpSpPr>
        <p:grpSp>
          <p:nvGrpSpPr>
            <p:cNvPr id="266" name="Google Shape;266;p29"/>
            <p:cNvGrpSpPr/>
            <p:nvPr/>
          </p:nvGrpSpPr>
          <p:grpSpPr>
            <a:xfrm>
              <a:off x="2603172" y="853086"/>
              <a:ext cx="4228660" cy="4015593"/>
              <a:chOff x="2602800" y="724325"/>
              <a:chExt cx="3938400" cy="3938400"/>
            </a:xfrm>
          </p:grpSpPr>
          <p:sp>
            <p:nvSpPr>
              <p:cNvPr id="267" name="Google Shape;267;p29"/>
              <p:cNvSpPr/>
              <p:nvPr/>
            </p:nvSpPr>
            <p:spPr>
              <a:xfrm>
                <a:off x="2602800" y="724325"/>
                <a:ext cx="3938400" cy="3938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141750" y="1802212"/>
                <a:ext cx="2860500" cy="286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736651" y="2992018"/>
                <a:ext cx="1670700" cy="1670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29"/>
            <p:cNvSpPr txBox="1"/>
            <p:nvPr/>
          </p:nvSpPr>
          <p:spPr>
            <a:xfrm>
              <a:off x="4114805" y="1084318"/>
              <a:ext cx="12054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TAM</a:t>
              </a:r>
              <a:endParaRPr b="1"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$ 1,000 Trillion__</a:t>
              </a:r>
              <a:endParaRPr sz="1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1" name="Google Shape;271;p29"/>
            <p:cNvSpPr txBox="1"/>
            <p:nvPr/>
          </p:nvSpPr>
          <p:spPr>
            <a:xfrm>
              <a:off x="4114804" y="2241149"/>
              <a:ext cx="12054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Proxima Nova"/>
                  <a:ea typeface="Proxima Nova"/>
                  <a:cs typeface="Proxima Nova"/>
                  <a:sym typeface="Proxima Nova"/>
                </a:rPr>
                <a:t>SAM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$715 M_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272" name="Google Shape;272;p29"/>
            <p:cNvSpPr txBox="1"/>
            <p:nvPr/>
          </p:nvSpPr>
          <p:spPr>
            <a:xfrm>
              <a:off x="4114805" y="3622441"/>
              <a:ext cx="1205400" cy="78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Proxima Nova"/>
                  <a:ea typeface="Proxima Nova"/>
                  <a:cs typeface="Proxima Nova"/>
                  <a:sym typeface="Proxima Nova"/>
                </a:rPr>
                <a:t>SOM</a:t>
              </a:r>
              <a:endParaRPr b="1" sz="1600"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Proxima Nova"/>
                  <a:ea typeface="Proxima Nova"/>
                  <a:cs typeface="Proxima Nova"/>
                  <a:sym typeface="Proxima Nova"/>
                </a:rPr>
                <a:t>$250 M_</a:t>
              </a:r>
              <a:endParaRPr sz="1600"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cxnSp>
        <p:nvCxnSpPr>
          <p:cNvPr id="273" name="Google Shape;273;p29"/>
          <p:cNvCxnSpPr>
            <a:stCxn id="270" idx="1"/>
            <a:endCxn id="274" idx="0"/>
          </p:cNvCxnSpPr>
          <p:nvPr/>
        </p:nvCxnSpPr>
        <p:spPr>
          <a:xfrm flipH="1">
            <a:off x="3303275" y="1533987"/>
            <a:ext cx="3027600" cy="1452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4" name="Google Shape;274;p29"/>
          <p:cNvSpPr txBox="1"/>
          <p:nvPr/>
        </p:nvSpPr>
        <p:spPr>
          <a:xfrm>
            <a:off x="1586350" y="1679130"/>
            <a:ext cx="3433800" cy="6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Money transfer industry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75" name="Google Shape;275;p29"/>
          <p:cNvCxnSpPr>
            <a:stCxn id="271" idx="1"/>
            <a:endCxn id="276" idx="0"/>
          </p:cNvCxnSpPr>
          <p:nvPr/>
        </p:nvCxnSpPr>
        <p:spPr>
          <a:xfrm flipH="1">
            <a:off x="2645374" y="2554312"/>
            <a:ext cx="3685500" cy="1344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29"/>
          <p:cNvCxnSpPr>
            <a:stCxn id="272" idx="1"/>
            <a:endCxn id="278" idx="0"/>
          </p:cNvCxnSpPr>
          <p:nvPr/>
        </p:nvCxnSpPr>
        <p:spPr>
          <a:xfrm flipH="1">
            <a:off x="2174075" y="3772612"/>
            <a:ext cx="4156800" cy="101100"/>
          </a:xfrm>
          <a:prstGeom prst="bentConnector2">
            <a:avLst/>
          </a:prstGeom>
          <a:noFill/>
          <a:ln cap="flat" cmpd="sng" w="9525">
            <a:solidFill>
              <a:srgbClr val="B7B7B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6" name="Google Shape;276;p29"/>
          <p:cNvSpPr txBox="1"/>
          <p:nvPr/>
        </p:nvSpPr>
        <p:spPr>
          <a:xfrm>
            <a:off x="928375" y="2688701"/>
            <a:ext cx="3433800" cy="6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Money transfer users in United States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U.K, Africa, Mexico and China.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29"/>
          <p:cNvSpPr txBox="1"/>
          <p:nvPr/>
        </p:nvSpPr>
        <p:spPr>
          <a:xfrm>
            <a:off x="457200" y="3873758"/>
            <a:ext cx="3433800" cy="62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Customer we will capture in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United States,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U.K, Africa, Mexico and China.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1841500" y="759174"/>
            <a:ext cx="5460900" cy="95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Feedback from clients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694275" y="2358750"/>
            <a:ext cx="36408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Client Survey-MP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The feature of being able to send cryptocurrency to my family and friends in London and Africa. I want something secure and saving on fee’s would be great.</a:t>
            </a:r>
            <a:endParaRPr sz="1400"/>
          </a:p>
        </p:txBody>
      </p:sp>
      <p:sp>
        <p:nvSpPr>
          <p:cNvPr id="285" name="Google Shape;285;p30"/>
          <p:cNvSpPr txBox="1"/>
          <p:nvPr>
            <p:ph idx="2" type="body"/>
          </p:nvPr>
        </p:nvSpPr>
        <p:spPr>
          <a:xfrm>
            <a:off x="4808925" y="2358750"/>
            <a:ext cx="3640800" cy="18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Client Survey-DNF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Ability to exchange crypto as easier as cash person to person, without fees and the same level of privacy.</a:t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